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7" r:id="rId2"/>
    <p:sldMasterId id="2147483688" r:id="rId3"/>
    <p:sldMasterId id="2147483745" r:id="rId4"/>
    <p:sldMasterId id="2147483648" r:id="rId5"/>
  </p:sldMasterIdLst>
  <p:notesMasterIdLst>
    <p:notesMasterId r:id="rId8"/>
  </p:notesMasterIdLst>
  <p:sldIdLst>
    <p:sldId id="2147481357" r:id="rId6"/>
    <p:sldId id="214748135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ee-together.jp/tankyustudy/teach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F436-A50C-C35C-AC57-1367255C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C7F20F0-E2EF-C592-9AF5-12D7DB9317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842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ja-JP" altLang="en-US" sz="8800" b="1" dirty="0">
                <a:solidFill>
                  <a:schemeClr val="bg1"/>
                </a:solidFill>
                <a:latin typeface="+mj-lt"/>
              </a:rPr>
              <a:t>使える</a:t>
            </a:r>
            <a:br>
              <a:rPr lang="en-US" altLang="ja-JP" sz="13800" b="1" dirty="0">
                <a:solidFill>
                  <a:schemeClr val="bg1"/>
                </a:solidFill>
                <a:latin typeface="+mj-lt"/>
              </a:rPr>
            </a:br>
            <a:r>
              <a:rPr lang="ja-JP" altLang="en-US" sz="13800" b="1" spc="300" dirty="0">
                <a:solidFill>
                  <a:schemeClr val="bg1"/>
                </a:solidFill>
                <a:latin typeface="+mj-lt"/>
              </a:rPr>
              <a:t>探求学習資料</a:t>
            </a:r>
            <a:br>
              <a:rPr lang="en-US" altLang="ja-JP" sz="13800" b="1" dirty="0">
                <a:solidFill>
                  <a:schemeClr val="bg1"/>
                </a:solidFill>
                <a:latin typeface="+mj-lt"/>
              </a:rPr>
            </a:br>
            <a:r>
              <a:rPr lang="ja-JP" altLang="en-US" sz="8800" b="1" dirty="0">
                <a:solidFill>
                  <a:schemeClr val="bg1"/>
                </a:solidFill>
                <a:latin typeface="+mj-lt"/>
              </a:rPr>
              <a:t>あります！</a:t>
            </a:r>
            <a:endParaRPr kumimoji="1" lang="en-US" altLang="ja-JP" sz="13800" b="1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98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0D369F-0672-9BD9-971D-267326AB9B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842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ct val="150000"/>
              </a:lnSpc>
            </a:pPr>
            <a:endParaRPr kumimoji="1" lang="en-US" altLang="ja-JP" sz="48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B422DE-D2BC-B8CF-1C65-CF027F76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66719"/>
            <a:ext cx="11430000" cy="800100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「教員向け」探求学習資料</a:t>
            </a:r>
            <a:r>
              <a:rPr lang="ja-JP" altLang="en-US" dirty="0">
                <a:solidFill>
                  <a:schemeClr val="bg1"/>
                </a:solidFill>
              </a:rPr>
              <a:t>ダウンロード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BCD7E8-7594-7E8F-F937-38FCD03E9681}"/>
              </a:ext>
            </a:extLst>
          </p:cNvPr>
          <p:cNvSpPr txBox="1"/>
          <p:nvPr/>
        </p:nvSpPr>
        <p:spPr>
          <a:xfrm>
            <a:off x="736743" y="1557068"/>
            <a:ext cx="10718514" cy="258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i="0" dirty="0">
                <a:solidFill>
                  <a:schemeClr val="bg1"/>
                </a:solidFill>
                <a:effectLst/>
                <a:latin typeface="ヒラギノ角ゴ Pro W3"/>
              </a:rPr>
              <a:t>「探究学習とは何か」「どのように授業を進めれば良いのか」</a:t>
            </a:r>
            <a:endParaRPr lang="en-US" altLang="ja-JP" sz="2800" b="1" i="0" dirty="0">
              <a:solidFill>
                <a:schemeClr val="bg1"/>
              </a:solidFill>
              <a:effectLst/>
              <a:latin typeface="ヒラギノ角ゴ Pro W3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i="0" dirty="0">
                <a:solidFill>
                  <a:schemeClr val="bg1"/>
                </a:solidFill>
                <a:effectLst/>
                <a:latin typeface="ヒラギノ角ゴ Pro W3"/>
              </a:rPr>
              <a:t>迷う先生も多いのではないでしょうか</a:t>
            </a:r>
            <a:br>
              <a:rPr lang="ja-JP" altLang="en-US" sz="2800" dirty="0">
                <a:solidFill>
                  <a:schemeClr val="bg1"/>
                </a:solidFill>
              </a:rPr>
            </a:br>
            <a:r>
              <a:rPr lang="ja-JP" altLang="en-US" sz="2800" b="1" i="0" dirty="0">
                <a:solidFill>
                  <a:schemeClr val="bg1"/>
                </a:solidFill>
                <a:effectLst/>
                <a:latin typeface="ヒラギノ角ゴ Pro W3"/>
              </a:rPr>
              <a:t>ここでは、そんな先生に向けた、授業を進める上で参考になる</a:t>
            </a:r>
            <a:endParaRPr lang="en-US" altLang="ja-JP" sz="2800" b="1" i="0" dirty="0">
              <a:solidFill>
                <a:schemeClr val="bg1"/>
              </a:solidFill>
              <a:effectLst/>
              <a:latin typeface="ヒラギノ角ゴ Pro W3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i="0" dirty="0">
                <a:solidFill>
                  <a:schemeClr val="bg1"/>
                </a:solidFill>
                <a:effectLst/>
                <a:latin typeface="ヒラギノ角ゴ Pro W3"/>
              </a:rPr>
              <a:t>便利な資料をダウンロードいただけます。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EA2F60-CC6D-1646-E133-1B7FC06E1E21}"/>
              </a:ext>
            </a:extLst>
          </p:cNvPr>
          <p:cNvSpPr/>
          <p:nvPr/>
        </p:nvSpPr>
        <p:spPr>
          <a:xfrm>
            <a:off x="3131282" y="4547818"/>
            <a:ext cx="6117794" cy="1475742"/>
          </a:xfrm>
          <a:prstGeom prst="rect">
            <a:avLst/>
          </a:prstGeom>
          <a:solidFill>
            <a:srgbClr val="192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kumimoji="1" lang="ja-JP" altLang="en-US" sz="2800" b="1" spc="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ダウンロードはこちらから！</a:t>
            </a:r>
            <a:endParaRPr kumimoji="1" lang="ja-JP" altLang="en-US" sz="28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28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ワイド画面</PresentationFormat>
  <Paragraphs>6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Meiryo UI</vt:lpstr>
      <vt:lpstr>ヒラギノ角ゴ Pro W3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「教員向け」探求学習資料ダウンロード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2025-07-16T08:39:34Z</dcterms:created>
  <dcterms:modified xsi:type="dcterms:W3CDTF">2025-07-16T08:39:40Z</dcterms:modified>
</cp:coreProperties>
</file>