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7" r:id="rId2"/>
    <p:sldMasterId id="2147483688" r:id="rId3"/>
    <p:sldMasterId id="2147483745" r:id="rId4"/>
    <p:sldMasterId id="2147483648" r:id="rId5"/>
  </p:sldMasterIdLst>
  <p:notesMasterIdLst>
    <p:notesMasterId r:id="rId10"/>
  </p:notesMasterIdLst>
  <p:sldIdLst>
    <p:sldId id="2147481330" r:id="rId6"/>
    <p:sldId id="2147481339" r:id="rId7"/>
    <p:sldId id="2147481340" r:id="rId8"/>
    <p:sldId id="2147481338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E38425"/>
    <a:srgbClr val="FF78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95" imgH="396" progId="TCLayout.ActiveDocument.1">
                  <p:embed/>
                </p:oleObj>
              </mc:Choice>
              <mc:Fallback>
                <p:oleObj name="think-cell スライド" r:id="rId4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e-jp.org/contac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e-jp.org/example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5DFC-671E-2DBF-2365-7F892970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A689D5B-4F7C-07EC-29B0-4CD583AFA3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F7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kumimoji="1" lang="ja-JP" altLang="en-US" sz="115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質の高い探求学習</a:t>
            </a:r>
            <a:endParaRPr kumimoji="1" lang="en-US" altLang="ja-JP" sz="115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15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あります！</a:t>
            </a:r>
            <a:endParaRPr kumimoji="1" lang="en-US" altLang="ja-JP" sz="6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69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7AF9D-DC58-E834-21A4-4D1C8E6C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時計, 部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0FD123-AF1B-B24D-E4CB-D31015EE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44" y="1644932"/>
            <a:ext cx="5763133" cy="376034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947347-BFF9-5284-CFD9-032402A34298}"/>
              </a:ext>
            </a:extLst>
          </p:cNvPr>
          <p:cNvSpPr txBox="1"/>
          <p:nvPr/>
        </p:nvSpPr>
        <p:spPr>
          <a:xfrm>
            <a:off x="514564" y="869326"/>
            <a:ext cx="58732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ja-JP" altLang="en-US" sz="5400" b="1" dirty="0">
                <a:solidFill>
                  <a:srgbClr val="192F72"/>
                </a:solidFill>
              </a:rPr>
              <a:t>探求学習とは？</a:t>
            </a:r>
            <a:endParaRPr lang="en-US" altLang="ja-JP" sz="5400" b="1" dirty="0">
              <a:solidFill>
                <a:srgbClr val="192F72"/>
              </a:solidFill>
            </a:endParaRPr>
          </a:p>
          <a:p>
            <a:pPr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ja-JP" altLang="en-US" sz="3600" b="1" i="0" dirty="0">
                <a:solidFill>
                  <a:srgbClr val="192F72"/>
                </a:solidFill>
                <a:effectLst/>
                <a:latin typeface="Segoe Sans"/>
              </a:rPr>
              <a:t>生徒が自ら課題を見つけ、調べ、考え、解決策を導き出す学習活動</a:t>
            </a:r>
            <a:r>
              <a:rPr lang="ja-JP" altLang="en-US" sz="2800" b="0" i="0" dirty="0">
                <a:solidFill>
                  <a:srgbClr val="192F72"/>
                </a:solidFill>
                <a:effectLst/>
                <a:latin typeface="Segoe Sans"/>
              </a:rPr>
              <a:t>です。</a:t>
            </a:r>
            <a:endParaRPr lang="en-US" altLang="ja-JP" sz="2800" b="0" i="0" dirty="0">
              <a:solidFill>
                <a:srgbClr val="192F72"/>
              </a:solidFill>
              <a:effectLst/>
              <a:latin typeface="Segoe Sans"/>
            </a:endParaRPr>
          </a:p>
          <a:p>
            <a:pPr algn="l">
              <a:spcBef>
                <a:spcPts val="600"/>
              </a:spcBef>
              <a:spcAft>
                <a:spcPts val="1200"/>
              </a:spcAft>
              <a:buNone/>
            </a:pPr>
            <a:r>
              <a:rPr lang="ja-JP" altLang="en-US" sz="3600" b="1" i="0" dirty="0">
                <a:solidFill>
                  <a:srgbClr val="192F72"/>
                </a:solidFill>
                <a:effectLst/>
                <a:latin typeface="Segoe Sans"/>
              </a:rPr>
              <a:t>主体的・対話的で深い学び</a:t>
            </a:r>
            <a:r>
              <a:rPr lang="ja-JP" altLang="en-US" sz="2800" b="0" i="0" dirty="0">
                <a:solidFill>
                  <a:srgbClr val="192F72"/>
                </a:solidFill>
                <a:effectLst/>
                <a:latin typeface="Segoe Sans"/>
              </a:rPr>
              <a:t>を目指し、調査・分析・発表などを通じて、</a:t>
            </a:r>
            <a:r>
              <a:rPr lang="ja-JP" altLang="en-US" sz="3600" b="1" i="0" dirty="0">
                <a:solidFill>
                  <a:srgbClr val="192F72"/>
                </a:solidFill>
                <a:effectLst/>
                <a:latin typeface="Segoe Sans"/>
              </a:rPr>
              <a:t>子供たちの思考力や表現力</a:t>
            </a:r>
            <a:r>
              <a:rPr lang="ja-JP" altLang="en-US" sz="2800" b="0" i="0" dirty="0">
                <a:solidFill>
                  <a:srgbClr val="192F72"/>
                </a:solidFill>
                <a:effectLst/>
                <a:latin typeface="Segoe Sans"/>
              </a:rPr>
              <a:t>を育てます。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F8FEAE-2589-BF4A-59F3-7566D5B01342}"/>
              </a:ext>
            </a:extLst>
          </p:cNvPr>
          <p:cNvSpPr txBox="1"/>
          <p:nvPr/>
        </p:nvSpPr>
        <p:spPr>
          <a:xfrm>
            <a:off x="381000" y="6377168"/>
            <a:ext cx="1105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en-US" altLang="ja-JP" sz="1800" b="0" i="0" dirty="0">
                <a:solidFill>
                  <a:srgbClr val="192F72"/>
                </a:solidFill>
                <a:effectLst/>
                <a:latin typeface="Segoe Sans"/>
              </a:rPr>
              <a:t>※</a:t>
            </a:r>
            <a:r>
              <a:rPr lang="ja-JP" altLang="en-US" sz="1800" b="0" i="0" dirty="0">
                <a:solidFill>
                  <a:srgbClr val="192F72"/>
                </a:solidFill>
                <a:effectLst/>
                <a:latin typeface="Segoe Sans"/>
              </a:rPr>
              <a:t>特に高校では「総合的な探究の時間」で活用され、進路や社会課題と結びつけた学びが行われています。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1946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EA80-1492-5C59-AFEB-CEC0A35F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60425-6C4C-EE08-9602-176A159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1779104"/>
            <a:ext cx="8855765" cy="25444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solidFill>
                  <a:srgbClr val="192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お問い合わせはこちら</a:t>
            </a:r>
            <a:r>
              <a:rPr kumimoji="1" lang="ja-JP" altLang="en-US" sz="4000" dirty="0">
                <a:solidFill>
                  <a:srgbClr val="192F72"/>
                </a:solidFill>
              </a:rPr>
              <a:t>！</a:t>
            </a:r>
            <a:br>
              <a:rPr kumimoji="1" lang="en-US" altLang="ja-JP" sz="4000" dirty="0">
                <a:solidFill>
                  <a:srgbClr val="192F72"/>
                </a:solidFill>
              </a:rPr>
            </a:br>
            <a:r>
              <a:rPr kumimoji="1" lang="en-US" altLang="ja-JP" sz="4000" dirty="0">
                <a:solidFill>
                  <a:srgbClr val="192F72"/>
                </a:solidFill>
              </a:rPr>
              <a:t>※</a:t>
            </a:r>
            <a:r>
              <a:rPr kumimoji="1" lang="ja-JP" altLang="en-US" sz="4000" dirty="0">
                <a:solidFill>
                  <a:srgbClr val="192F72"/>
                </a:solidFill>
              </a:rPr>
              <a:t>掲載ページ下の説明欄にもリンクあり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92320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5E4D-48DC-5DF1-6F47-7F41B4BC1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8FEA0E-1BF0-33BA-14B5-6A361936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1779104"/>
            <a:ext cx="8855765" cy="25444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ja-JP" altLang="en-US" sz="4000" dirty="0">
                <a:solidFill>
                  <a:srgbClr val="192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取り組み事例はこちらをクリック</a:t>
            </a:r>
            <a:endParaRPr kumimoji="1" lang="ja-JP" altLang="en-US" sz="4000" dirty="0">
              <a:solidFill>
                <a:srgbClr val="192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82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6" baseType="lpstr">
      <vt:lpstr>Meiryo UI</vt:lpstr>
      <vt:lpstr>Segoe Sans</vt:lpstr>
      <vt:lpstr>游ゴシック</vt:lpstr>
      <vt:lpstr>Arial</vt:lpstr>
      <vt:lpstr>Graphik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PowerPoint プレゼンテーション</vt:lpstr>
      <vt:lpstr>PowerPoint プレゼンテーション</vt:lpstr>
      <vt:lpstr>お問い合わせはこちら！ ※掲載ページ下の説明欄にもリンクあり</vt:lpstr>
      <vt:lpstr>取り組み事例はこちらをクリック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2025-07-16T08:16:37Z</dcterms:created>
  <dcterms:modified xsi:type="dcterms:W3CDTF">2025-09-01T08:05:13Z</dcterms:modified>
</cp:coreProperties>
</file>