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67" r:id="rId2"/>
    <p:sldMasterId id="2147483688" r:id="rId3"/>
    <p:sldMasterId id="2147483745" r:id="rId4"/>
    <p:sldMasterId id="2147483648" r:id="rId5"/>
  </p:sldMasterIdLst>
  <p:notesMasterIdLst>
    <p:notesMasterId r:id="rId14"/>
  </p:notesMasterIdLst>
  <p:sldIdLst>
    <p:sldId id="2147481351" r:id="rId6"/>
    <p:sldId id="2147481331" r:id="rId7"/>
    <p:sldId id="2147481341" r:id="rId8"/>
    <p:sldId id="2147481350" r:id="rId9"/>
    <p:sldId id="2147481335" r:id="rId10"/>
    <p:sldId id="2147481342" r:id="rId11"/>
    <p:sldId id="2147481343" r:id="rId12"/>
    <p:sldId id="2147481340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F72"/>
    <a:srgbClr val="FF7800"/>
    <a:srgbClr val="E38425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27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0BDB7-7CDC-4BAC-87F9-4BEF97854AFB}" type="datetimeFigureOut">
              <a:rPr kumimoji="1" lang="ja-JP" altLang="en-US" smtClean="0"/>
              <a:t>2025/9/5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CF7A6-79FD-499C-B58F-EA162622B5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54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4" Type="http://schemas.openxmlformats.org/officeDocument/2006/relationships/image" Target="../media/image3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Palatino Linotype 24pt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9702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left-image bkg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E7551B-7F86-46D2-A90B-DF5CC30BDF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  <p:sp>
        <p:nvSpPr>
          <p:cNvPr id="6" name="GTS_WH" descr="Accenture Greater Than symbol in white">
            <a:extLst>
              <a:ext uri="{FF2B5EF4-FFF2-40B4-BE49-F238E27FC236}">
                <a16:creationId xmlns:a16="http://schemas.microsoft.com/office/drawing/2014/main" id="{5820492B-C4D2-42F2-B2B8-CB1CE70F894B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0999" y="5607812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60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03134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764EB37-3299-4AEF-9398-9D9C84AB73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5" name="Date Placeholder 10">
            <a:extLst>
              <a:ext uri="{FF2B5EF4-FFF2-40B4-BE49-F238E27FC236}">
                <a16:creationId xmlns:a16="http://schemas.microsoft.com/office/drawing/2014/main" id="{C1D8BA10-E028-4E4B-A19C-12B864B01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09D55F2-CAE5-4C0F-8D54-A28CECDB93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A97401-81EE-4280-A94C-955E96B005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C0C86-80A9-481C-A2D5-6F509B89192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8" name="GTS_WH" descr="Accenture Greater Than symbol in white">
            <a:extLst>
              <a:ext uri="{FF2B5EF4-FFF2-40B4-BE49-F238E27FC236}">
                <a16:creationId xmlns:a16="http://schemas.microsoft.com/office/drawing/2014/main" id="{C703F910-26EC-4B07-B522-B28DEB82C3E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51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05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55EA4F-E473-41EF-9E00-3D69D5F1AE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0AF5D71E-5FA3-4080-B28F-B3110AB34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1481AAC-1471-4278-A104-D559B82B52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BEB3B30-172A-47BC-8F00-43F601E1F8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81612-058D-4A52-B93E-53E75F305C81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C6212C50-BB96-4C0C-BC89-2B3C8082149D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A65B91D-87CB-4DC8-B4B1-CE82A8E5C6F8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102C68A-98DA-4EBB-AAFF-D0C6E56ADE1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221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6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rgbClr val="E6DCFF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DFBD97-7A23-4453-9DFC-F825350AF9B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1A7501AC-E717-4CB3-89D9-DEE7B06E1876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9153213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84F1646-52FE-4716-AED1-FE252A8E05E4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FBA828-A6EE-4CDC-A2F1-52C5DC0E3C3F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732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5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9" name="GTS_WH" descr="Accenture Greater Than symbol in white">
            <a:extLst>
              <a:ext uri="{FF2B5EF4-FFF2-40B4-BE49-F238E27FC236}">
                <a16:creationId xmlns:a16="http://schemas.microsoft.com/office/drawing/2014/main" id="{08C622A3-6AC3-418E-A8AE-75B117754CFC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381001" y="560781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04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6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688DA9-25EC-4AC3-AD0E-0CC139E116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64481-354D-44BF-B8B2-E0AFA2830FD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9" name="Logo_WH" descr="Accenture logo in white">
            <a:extLst>
              <a:ext uri="{FF2B5EF4-FFF2-40B4-BE49-F238E27FC236}">
                <a16:creationId xmlns:a16="http://schemas.microsoft.com/office/drawing/2014/main" id="{BA79480B-BE6F-49EC-829D-D8AF858ABFD8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81001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0D6DAB6-FE72-4647-9B94-83468BA6B4AE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6961114-35B1-4F8E-96CC-0CA3D18133FD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6550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7 Acquisition+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84A5767-82AC-46A2-88DD-C31D51E1CB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9B6BF12D-A981-4F4E-B8F1-FF12DC840F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659D61A8-47A5-47C2-A85A-BCCCBE83C91F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1001" y="38100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91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18ECE-32D7-4F71-A6CA-1144DA38ED6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8" name="Logo_BL" descr="Accenture logo in black and purple">
            <a:extLst>
              <a:ext uri="{FF2B5EF4-FFF2-40B4-BE49-F238E27FC236}">
                <a16:creationId xmlns:a16="http://schemas.microsoft.com/office/drawing/2014/main" id="{35D3F8C8-B2E5-431B-9639-9F0553086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AD7BAC9-11D9-4846-95CD-5C2B827147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CAEDE4E-DAF3-4FBC-BAEB-E0C26C20E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3768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bg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pic>
        <p:nvPicPr>
          <p:cNvPr id="10" name="Graphic 9" descr="Accenture Greater Than symbol in purple">
            <a:extLst>
              <a:ext uri="{FF2B5EF4-FFF2-40B4-BE49-F238E27FC236}">
                <a16:creationId xmlns:a16="http://schemas.microsoft.com/office/drawing/2014/main" id="{299A6723-3F53-4981-840E-D1D62874F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5607811"/>
            <a:ext cx="641502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09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258A-0B44-43BE-A3B3-ECE0D5D5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1A548-5D5A-420A-BF48-ADAACADF16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0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3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27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4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771526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1C5BF709-3623-4620-9FF0-B8F8076A8B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C7B64CB8-485B-4A84-AF6D-C9EF295514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4AE1E9A-205A-4C25-A6CD-8452DDD299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2397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5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733891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4734391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4979668"/>
            <a:ext cx="4114799" cy="548640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8D3E8DD1-C700-46AC-AA94-9072B0F3175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9093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99A1684-BC33-4579-B840-616EB6D11E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5AD5E73-6E1C-44F8-9F73-9F3D4F6DF76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947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6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20624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Picture Placeholder 11" descr="Image placeholder for client logo">
            <a:extLst>
              <a:ext uri="{FF2B5EF4-FFF2-40B4-BE49-F238E27FC236}">
                <a16:creationId xmlns:a16="http://schemas.microsoft.com/office/drawing/2014/main" id="{FFB79963-9269-41F8-B968-34FCB68C8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26766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5755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7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715308A-2B7A-4485-A51C-F3F23FC42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5" name="Graphic 4" descr="Accenture Greater Than symbol in purple">
            <a:extLst>
              <a:ext uri="{FF2B5EF4-FFF2-40B4-BE49-F238E27FC236}">
                <a16:creationId xmlns:a16="http://schemas.microsoft.com/office/drawing/2014/main" id="{8DD1DFCC-5489-470C-84F4-93032F096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382725"/>
            <a:ext cx="641502" cy="704088"/>
          </a:xfrm>
          <a:prstGeom prst="rect">
            <a:avLst/>
          </a:prstGeom>
        </p:spPr>
      </p:pic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05B9195C-3F7A-4A18-80FA-FB81E2ECDE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ccenture Gradient Dark">
            <a:extLst>
              <a:ext uri="{FF2B5EF4-FFF2-40B4-BE49-F238E27FC236}">
                <a16:creationId xmlns:a16="http://schemas.microsoft.com/office/drawing/2014/main" id="{86F62995-A1F7-47A0-AD35-CBADA9723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"/>
          <a:stretch/>
        </p:blipFill>
        <p:spPr bwMode="invGray"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61CA96-71E3-F941-B41E-52928AB911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47421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</a:t>
            </a:r>
            <a:r>
              <a:rPr lang="en-GB" err="1"/>
              <a:t>Sectra</a:t>
            </a:r>
            <a:r>
              <a:rPr lang="en-GB"/>
              <a:t>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B2379EA-B598-42DD-B03E-5C4FC1D468F3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387B-1E9C-4EB7-9BA3-83AB796E35C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825C-3912-400B-A9ED-F17A355964B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0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Co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ccenture Gradient Mid&#10;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70180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3F0890-0DED-4AD1-9A02-BD56F8554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4" name="GTS_WH" descr="Accenture Greater Than symbol in white">
            <a:extLst>
              <a:ext uri="{FF2B5EF4-FFF2-40B4-BE49-F238E27FC236}">
                <a16:creationId xmlns:a16="http://schemas.microsoft.com/office/drawing/2014/main" id="{3FC0722F-C643-4988-96E8-F00519CB3A00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69A96-ECEE-46C8-AC65-A99027BA92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3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Numbered, Gradient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ccenture Gradient Mid">
            <a:extLst>
              <a:ext uri="{FF2B5EF4-FFF2-40B4-BE49-F238E27FC236}">
                <a16:creationId xmlns:a16="http://schemas.microsoft.com/office/drawing/2014/main" id="{CB16898D-3DD4-439C-B43F-558C1FDD3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3428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015D5F-F315-4E58-856E-56BC8490AECE}"/>
              </a:ext>
            </a:extLst>
          </p:cNvPr>
          <p:cNvSpPr/>
          <p:nvPr userDrawn="1"/>
        </p:nvSpPr>
        <p:spPr bwMode="white">
          <a:xfrm>
            <a:off x="0" y="3428999"/>
            <a:ext cx="12192000" cy="342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3889828"/>
            <a:ext cx="6186713" cy="2422072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3E56B88-63DE-42F5-AE08-5F9069ED683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143001" y="835805"/>
            <a:ext cx="6186712" cy="2194487"/>
          </a:xfrm>
        </p:spPr>
        <p:txBody>
          <a:bodyPr anchor="ctr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None/>
              <a:defRPr lang="en-US" sz="16600" b="1" kern="1200" dirty="0">
                <a:ln w="3810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CC28DDD-91C9-FB49-B057-796687C8B0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5427" y="3889827"/>
            <a:ext cx="2993573" cy="242207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230B8D6-1525-4D29-A117-F22A9C16F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GTS_WH" descr="Accenture Greater Than symbol in white">
            <a:extLst>
              <a:ext uri="{FF2B5EF4-FFF2-40B4-BE49-F238E27FC236}">
                <a16:creationId xmlns:a16="http://schemas.microsoft.com/office/drawing/2014/main" id="{C5173724-68B6-47CD-B850-71B1407EEAA1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4ADF7-CE17-4A46-8A63-A366F9BB14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92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2182000"/>
            <a:ext cx="3267012" cy="269933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0" indent="0">
              <a:buNone/>
              <a:defRPr sz="1800"/>
            </a:lvl2pPr>
            <a:lvl3pPr marL="228600">
              <a:buFont typeface="Graphik" panose="020B0604020202020204" pitchFamily="34" charset="0"/>
              <a:buChar char="•"/>
              <a:defRPr sz="1800"/>
            </a:lvl3pPr>
            <a:lvl4pPr marL="457200">
              <a:buFont typeface="System Font"/>
              <a:buChar char="–"/>
              <a:defRPr sz="1600"/>
            </a:lvl4pPr>
            <a:lvl5pPr marL="685800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Place agenda summary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2" y="1371601"/>
            <a:ext cx="3267011" cy="810399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1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1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1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1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1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1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1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1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2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2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2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2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2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2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2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2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</a:extLst>
          </p:cNvPr>
          <p:cNvCxnSpPr/>
          <p:nvPr userDrawn="1"/>
        </p:nvCxnSpPr>
        <p:spPr>
          <a:xfrm>
            <a:off x="4045241" y="1371600"/>
            <a:ext cx="0" cy="471948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59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59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59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9" name="Text Placeholder 17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59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59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59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2" name="Text Placeholder 17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59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3" name="Text Placeholder 17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59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7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0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5" name="Text Placeholder 17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0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6" name="Text Placeholder 17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0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7" name="Text Placeholder 17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0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0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0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0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0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BE3C-F523-44EE-B6D4-7175CE08E15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96CD18-ADDA-4A64-BDD0-F5A8D01FDD49}"/>
              </a:ext>
            </a:extLst>
          </p:cNvPr>
          <p:cNvSpPr>
            <a:spLocks noGrp="1"/>
          </p:cNvSpPr>
          <p:nvPr>
            <p:ph type="sldNum" sz="quarter" idx="5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73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4E1CDE7-C850-4F14-8D26-8BD1EE3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24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243C5-2205-BC99-FE6A-221E37309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BCEA705-879E-CA20-968A-F36EE0911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6B9352-D01C-541E-5C5A-6887AE6B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3D2EDB-A28A-AD76-6129-7EDDDFC1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3BFDE8-364F-BCEA-BFDF-8B71F1F7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5645C57B-2C9A-4610-B68C-2DFF19659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031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 and 1 Column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D4EA4B-84F0-4EB3-B6B4-6EAB903D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DFCE48E-1DF3-48D6-BD43-BA3B9CE95A0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646097A-7916-4EBE-A526-09FCBD84F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5EFDEB3F-4743-43EA-A121-ED3CB6054C7F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E8CB08-3B2A-44E5-8975-B69F3969CD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27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949194"/>
            <a:ext cx="11430000" cy="4362706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6E1154F-E5DD-468F-85D1-17FC4F438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699EEA-1839-42AE-A096-1905CABA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0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1">
          <p15:clr>
            <a:srgbClr val="547EBF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2 - Headline + GT Sec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004457"/>
            <a:ext cx="5524500" cy="286599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C1513EB-EC9B-9B42-BA12-BC659505A7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499" y="1371601"/>
            <a:ext cx="5524500" cy="450242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Place text here 20pt</a:t>
            </a:r>
          </a:p>
          <a:p>
            <a:pPr lvl="1"/>
            <a:r>
              <a:rPr lang="en-US"/>
              <a:t>Second level 20pt</a:t>
            </a:r>
          </a:p>
          <a:p>
            <a:pPr lvl="2"/>
            <a:r>
              <a:rPr lang="en-US"/>
              <a:t>Third level 20pt</a:t>
            </a:r>
          </a:p>
          <a:p>
            <a:pPr lvl="3"/>
            <a:r>
              <a:rPr lang="en-US"/>
              <a:t>Fourth level 18pt</a:t>
            </a:r>
          </a:p>
          <a:p>
            <a:pPr lvl="4"/>
            <a:r>
              <a:rPr lang="en-US"/>
              <a:t>Fifth level 18pt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1371601"/>
            <a:ext cx="5524499" cy="1632856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A51E00B-3AD2-4131-A1AF-26818355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5BAA4F-3169-4083-866F-71669DE395C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31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0">
          <p15:clr>
            <a:srgbClr val="C35EA4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987552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BB8772-B000-40EC-8AE7-3AA41499E64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363034-F9EC-4A95-91E0-2E80197493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87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Headings/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1E44A-D007-46D2-9E20-283025607FF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86499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5F1A8-92F0-48CE-B27D-E2B7EE762F1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65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318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318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318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974BDB1-DA1D-43EC-81BC-66135DB7B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FE860E3B-7BAE-4917-8F29-26AFBD0E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D7C41-6360-43FF-A192-982014655EF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2571749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2571749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3337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33337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28650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28650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973701C-90E3-449B-A44A-0C66B094560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2392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6CB018D-34A3-4417-AE76-9BB3793F033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2392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381000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0F6CE73-9C88-264F-A7F2-A3D2B2D1938B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33337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F289FE6-F2A2-784D-9D31-047C10F04CDF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6286500" y="3145138"/>
            <a:ext cx="2571749" cy="272531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A079B5C1-1D0F-8F40-A376-4AE3B49D1B5A}"/>
              </a:ext>
            </a:extLst>
          </p:cNvPr>
          <p:cNvSpPr>
            <a:spLocks noGrp="1"/>
          </p:cNvSpPr>
          <p:nvPr>
            <p:ph sz="half" idx="31" hasCustomPrompt="1"/>
          </p:nvPr>
        </p:nvSpPr>
        <p:spPr>
          <a:xfrm>
            <a:off x="92392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83000718-AD47-4F1E-8F71-56356C940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1BF3E00-F066-4583-A5B1-87DD19666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650FA89-A64B-4802-B6DF-D1844A8430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5B1DD8-C71C-4D65-A58A-0A9A86DCED8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7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7988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7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898899"/>
            <a:ext cx="1985504" cy="197154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5D125FD-0D25-4E65-82F5-4E18FE84E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43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5B124AA5-6419-4552-97B5-242DA08BE7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145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A378CD97-B880-4BCB-AD71-A7C1C1C848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6347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82CB6C29-05E0-4B43-A2EB-22FEB969E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25496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6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8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0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2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48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07579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43781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9983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161852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57676F53-2AF5-4F44-9119-3C3347D1D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8D97977-AAE6-4533-93CA-ADE704E9F4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3E087-C0E5-4045-83EC-D0F38053E0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56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4-Box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4655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Font typeface="Graphik" panose="020B0604020202020204" pitchFamily="34" charset="0"/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817351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480047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42743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54653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solidFill>
                  <a:schemeClr val="accent2"/>
                </a:solidFill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7350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0047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2742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9310CF55-0D9B-41F8-8D1E-8BA74BC23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481D5-3713-4165-990F-CD2E7B955A0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90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AC75017-1EE4-5A32-A94F-770E25239B2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3" imgW="415" imgH="416" progId="TCLayout.ActiveDocument.1">
                  <p:embed/>
                </p:oleObj>
              </mc:Choice>
              <mc:Fallback>
                <p:oleObj name="think-cell スライド" r:id="rId3" imgW="415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AC75017-1EE4-5A32-A94F-770E25239B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1797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6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lIns="91440" tIns="0"/>
          <a:lstStyle>
            <a:lvl1pPr marL="0" indent="0">
              <a:buNone/>
              <a:defRPr sz="1800" b="0"/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BEB5A56-DED2-134F-B0DE-11936982FF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3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23321BD-6745-7944-910F-B8C8E4AC3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A6C4DC7-1806-A74D-B434-61FF385F82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53D7F26-6DC1-034C-B572-B4BFE718C7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E075A489-B7B7-CE40-B061-D8A36AFCC81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FF2BF483-5EDC-9242-AD58-57E84F538C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D665DCA-734C-4077-92CB-D7A9FCD67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3D474A-8A06-4078-BEBB-EBDCDD30231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9FEF6117-B6D9-4841-8EFA-DF78BCFA9C0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7415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90B0A6BB-BC70-4436-B334-35CF914D177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EA23CA56-3568-4982-84E5-176DE32541C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7E019EA7-B58E-4B17-A663-2E8CCD70158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9A57066F-5BF5-43F7-A9DA-1788B5511DA7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EA5F90EC-FB85-4041-85C1-409768D3A0C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2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-Team 6-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lIns="91440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2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6DA3268F-5CC4-7E4D-879D-3A3F1FBF6B5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855592D2-902A-1146-B433-6648BEC8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4389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F748F9AD-5F56-42EC-9922-780EBA443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2" name="GTS_WH" descr="Accenture Greater Than symbol in white">
            <a:extLst>
              <a:ext uri="{FF2B5EF4-FFF2-40B4-BE49-F238E27FC236}">
                <a16:creationId xmlns:a16="http://schemas.microsoft.com/office/drawing/2014/main" id="{B49891DC-D80E-4D1B-961E-1B567E0E453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FB076-B311-496F-8C11-2C54B06FBB3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199DF3DD-2E34-4D79-8E11-12CE813E73F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8100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FCD1A94-A214-4264-842C-B5DA710C1F3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95C1CB4-E517-4380-8170-E8C0CA787FBA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6AFBE91E-BB56-4FAF-ADEB-859CA86F829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15D78B8A-7ECF-44EE-A95F-FBD072A6889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F2F64C30-F694-4DC6-AAED-5ECA99ECCF5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94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8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1000" y="1295233"/>
            <a:ext cx="3540355" cy="50166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Place text here, use indent to access other levels 20pt</a:t>
            </a:r>
          </a:p>
          <a:p>
            <a:pPr lvl="1"/>
            <a:r>
              <a:rPr lang="en-GB"/>
              <a:t>Second level 20pt</a:t>
            </a:r>
          </a:p>
          <a:p>
            <a:pPr lvl="2"/>
            <a:r>
              <a:rPr lang="en-GB"/>
              <a:t>Third level 20pt</a:t>
            </a:r>
          </a:p>
          <a:p>
            <a:pPr lvl="3"/>
            <a:r>
              <a:rPr lang="en-GB"/>
              <a:t>Fourth level 18pt</a:t>
            </a:r>
          </a:p>
          <a:p>
            <a:pPr lvl="4"/>
            <a:r>
              <a:rPr lang="en-GB"/>
              <a:t>Fifth level 18pt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CD7EAAF9-7102-4351-9F35-C40B3F3819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25820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CC40CB3D-DFEA-4056-B2DA-887E7C8632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98231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BABECB-6F2D-4068-AEE6-A603DAA72E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43053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914A31DD-59CB-48C9-9C28-954E6B85C62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70642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224BCF40-5B7A-4471-B077-3EEE956ADC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5822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8" name="Text Placeholder 21">
            <a:extLst>
              <a:ext uri="{FF2B5EF4-FFF2-40B4-BE49-F238E27FC236}">
                <a16:creationId xmlns:a16="http://schemas.microsoft.com/office/drawing/2014/main" id="{68E899C2-D12C-4214-88A5-B7A6E1BCDC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8233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9" name="Text Placeholder 21">
            <a:extLst>
              <a:ext uri="{FF2B5EF4-FFF2-40B4-BE49-F238E27FC236}">
                <a16:creationId xmlns:a16="http://schemas.microsoft.com/office/drawing/2014/main" id="{66A0D763-27FE-421C-A5D9-19A08FC2D8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70644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78" name="Text Placeholder 21">
            <a:extLst>
              <a:ext uri="{FF2B5EF4-FFF2-40B4-BE49-F238E27FC236}">
                <a16:creationId xmlns:a16="http://schemas.microsoft.com/office/drawing/2014/main" id="{43E52046-A5DE-47E3-A9A3-ADD4F6DB823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43055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BA696AEF-3D6B-2E4A-853E-8A8760E58D0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25822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05B98E7F-7333-A04B-94D4-281325401EF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9823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B99C455B-37CC-4E44-8046-56AF81C1636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24305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AAA6B0A5-6A50-1640-8F39-F8AC766655F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270644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CDFBCAAC-9CA0-5A4E-8684-A49AAB0BA6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325822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0C025F6B-BD75-0A4C-87E1-147D69F7C5B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98233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A9CB5A73-2496-3841-A61A-1965B0A6AD1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70644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886F547A-67CA-C749-B9EA-AA1142C3154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243055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0" name="Footer Placeholder 3">
            <a:extLst>
              <a:ext uri="{FF2B5EF4-FFF2-40B4-BE49-F238E27FC236}">
                <a16:creationId xmlns:a16="http://schemas.microsoft.com/office/drawing/2014/main" id="{A671D4FB-2F86-4AF3-89D0-D61D54378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014D8-C563-4003-8EBC-A9F6EE68BA6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1559D4A6-A7D1-4EAE-87E5-EB8A4B73E546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325822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564E037C-8888-4DE6-88C4-A629CBF5F3A9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298233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1DD1D133-7281-4297-B58B-4683B9743A5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270644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4D49677A-CABE-49CD-A2EE-9EC21E15DF23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243055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E46B730A-2104-4381-A7F8-6A08201D7F97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325822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15BD8921-64C2-47AC-9DE2-E4DFFCBF7C64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629823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1" name="Picture Placeholder 4">
            <a:extLst>
              <a:ext uri="{FF2B5EF4-FFF2-40B4-BE49-F238E27FC236}">
                <a16:creationId xmlns:a16="http://schemas.microsoft.com/office/drawing/2014/main" id="{3EF9A07C-1758-4B3E-A1CD-67412E56BBFE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70644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25D8A2F3-A845-4271-8B71-45408EF9F6C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024305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00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1"/>
            <a:ext cx="6096000" cy="6857999"/>
          </a:xfr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B929FF-38D9-4792-A56F-C1810627F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067A3-9F0D-44FB-B267-D94DE7085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68" y="6483010"/>
            <a:ext cx="191087" cy="20134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AF384B1D-1AA1-4DD2-A317-08008594F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267634"/>
            <a:ext cx="5330952" cy="3044265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A2778-1AEF-4134-970E-9AB430A520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9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-1"/>
            <a:ext cx="6096024" cy="6309361"/>
          </a:xfrm>
          <a:solidFill>
            <a:schemeClr val="tx1">
              <a:lumMod val="95000"/>
            </a:schemeClr>
          </a:solidFill>
        </p:spPr>
        <p:txBody>
          <a:bodyPr lIns="0" tIns="210312" anchor="t"/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09360"/>
            <a:ext cx="12192000" cy="548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B30F4D9-6AB9-4693-B1C3-C7BE8D81E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6999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567C369-8A33-4851-8646-E53D6E8D8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42B8317-AACA-4DC7-AD68-8986DF6299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47" y="3264586"/>
            <a:ext cx="5330952" cy="30473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457200">
              <a:buFont typeface="Graphik" panose="020B0503030202060203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 marL="685800">
              <a:buFont typeface="Graphik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914400">
              <a:buFont typeface="Graphik" panose="020B0503030202060203" pitchFamily="34" charset="0"/>
              <a:buChar char="–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12" name="GTS_WH" descr="Accenture Greater Than symbol in white">
            <a:extLst>
              <a:ext uri="{FF2B5EF4-FFF2-40B4-BE49-F238E27FC236}">
                <a16:creationId xmlns:a16="http://schemas.microsoft.com/office/drawing/2014/main" id="{9742AFA2-2F86-4FC9-AB33-FE5A8DC3B4C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1D8E5-ED70-409D-A4B1-635A02DFE5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8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9">
            <a:extLst>
              <a:ext uri="{FF2B5EF4-FFF2-40B4-BE49-F238E27FC236}">
                <a16:creationId xmlns:a16="http://schemas.microsoft.com/office/drawing/2014/main" id="{9128CE8F-D41A-47B9-921B-C6C1790F8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6839" y="943234"/>
            <a:ext cx="4191000" cy="4976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06E6C-6576-4BA5-948F-BD9FE24FA0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13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 (alternativ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217B10-543D-46E3-A5E7-CA1C578F6F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11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F1C6BE-E6FE-4BD6-8477-A09403EEE56E}"/>
              </a:ext>
            </a:extLst>
          </p:cNvPr>
          <p:cNvSpPr/>
          <p:nvPr userDrawn="1"/>
        </p:nvSpPr>
        <p:spPr bwMode="white">
          <a:xfrm>
            <a:off x="-10" y="-3"/>
            <a:ext cx="6096008" cy="631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AC315915-FC9E-0942-980E-6C0E99FEA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986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311900"/>
          </a:xfrm>
          <a:solidFill>
            <a:schemeClr val="bg1">
              <a:lumMod val="95000"/>
            </a:schemeClr>
          </a:solidFill>
        </p:spPr>
        <p:txBody>
          <a:bodyPr tIns="45720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D7539E0-EC97-4984-8CDD-85CC949BB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</a:extLst>
          </p:cNvPr>
          <p:cNvCxnSpPr>
            <a:cxnSpLocks/>
          </p:cNvCxnSpPr>
          <p:nvPr userDrawn="1"/>
        </p:nvCxnSpPr>
        <p:spPr>
          <a:xfrm>
            <a:off x="0" y="3155950"/>
            <a:ext cx="609600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2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1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2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</a:extLst>
          </p:cNvPr>
          <p:cNvCxnSpPr>
            <a:cxnSpLocks/>
          </p:cNvCxnSpPr>
          <p:nvPr userDrawn="1"/>
        </p:nvCxnSpPr>
        <p:spPr>
          <a:xfrm>
            <a:off x="3047998" y="-2"/>
            <a:ext cx="0" cy="631190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94EF33C-E010-4503-AC38-BB48E62572E9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15FC8104-48E6-B248-8FB6-974B5ABAE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8992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27C860B3-C7A0-E840-9D83-305F739202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986" y="4646021"/>
            <a:ext cx="2285996" cy="1665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559DD1F-A98C-F14E-95DC-32EC94775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8992" y="4646020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3B3ABE64-A2B2-4267-83DE-C2D349057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19" name="Picture 18" descr="Accenture Greater Than symbol in white">
            <a:extLst>
              <a:ext uri="{FF2B5EF4-FFF2-40B4-BE49-F238E27FC236}">
                <a16:creationId xmlns:a16="http://schemas.microsoft.com/office/drawing/2014/main" id="{E8781F80-F3D9-42F9-B6EE-F6DC303E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306F6-3D4B-4153-AFB5-695424B80AC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01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</a:extLst>
          </p:cNvPr>
          <p:cNvSpPr/>
          <p:nvPr userDrawn="1"/>
        </p:nvSpPr>
        <p:spPr bwMode="white">
          <a:xfrm>
            <a:off x="9144056" y="3155948"/>
            <a:ext cx="3047944" cy="3155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</a:extLst>
          </p:cNvPr>
          <p:cNvSpPr/>
          <p:nvPr userDrawn="1"/>
        </p:nvSpPr>
        <p:spPr bwMode="white">
          <a:xfrm>
            <a:off x="3048000" y="3155948"/>
            <a:ext cx="3047968" cy="3155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-1"/>
            <a:ext cx="3048024" cy="3151189"/>
          </a:xfrm>
          <a:solidFill>
            <a:schemeClr val="bg1">
              <a:lumMod val="95000"/>
            </a:schemeClr>
          </a:solidFill>
        </p:spPr>
        <p:txBody>
          <a:bodyPr t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7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7" name="Text Placeholder 32">
            <a:extLst>
              <a:ext uri="{FF2B5EF4-FFF2-40B4-BE49-F238E27FC236}">
                <a16:creationId xmlns:a16="http://schemas.microsoft.com/office/drawing/2014/main" id="{705CC01D-6D66-4B27-8D0E-E2205E002C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5005" y="1490071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8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D36C84D9-D180-4ECA-9C39-AB74A8A3E6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8986" y="4647836"/>
            <a:ext cx="2285995" cy="1284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6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1" name="Text Placeholder 32">
            <a:extLst>
              <a:ext uri="{FF2B5EF4-FFF2-40B4-BE49-F238E27FC236}">
                <a16:creationId xmlns:a16="http://schemas.microsoft.com/office/drawing/2014/main" id="{2ACA6616-E51D-4660-96C1-738E6693FA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6994" y="4647835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155942"/>
            <a:ext cx="3048000" cy="3155958"/>
          </a:xfr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t">
            <a:noAutofit/>
          </a:bodyPr>
          <a:lstStyle>
            <a:lvl1pPr marL="0" indent="0" algn="ctr">
              <a:buNone/>
              <a:defRPr lang="en-US" sz="1400" dirty="0"/>
            </a:lvl1pPr>
          </a:lstStyle>
          <a:p>
            <a:pPr marL="228600" lvl="0" indent="-228600" algn="ctr"/>
            <a:r>
              <a:rPr lang="en-GB"/>
              <a:t>Drag picture to placeholder </a:t>
            </a:r>
          </a:p>
          <a:p>
            <a:pPr marL="228600" lvl="0" indent="-228600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1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7ADCD97-A8C0-487C-9E6C-6CD77C3BE0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24999" y="4647836"/>
            <a:ext cx="2285995" cy="1662794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5" name="Text Placeholder 26">
            <a:extLst>
              <a:ext uri="{FF2B5EF4-FFF2-40B4-BE49-F238E27FC236}">
                <a16:creationId xmlns:a16="http://schemas.microsoft.com/office/drawing/2014/main" id="{9BC0904C-6BDA-4032-94C2-6417F59042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997" y="380999"/>
            <a:ext cx="5333972" cy="2393952"/>
          </a:xfrm>
        </p:spPr>
        <p:txBody>
          <a:bodyPr anchor="ctr"/>
          <a:lstStyle>
            <a:lvl1pPr marL="0" indent="0">
              <a:buNone/>
              <a:defRPr kumimoji="0" lang="en-US" sz="3600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P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lace headline here 36pt, min 30pt)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272DDB3A-459D-40AA-A5E7-DDCDD2DEA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23" name="Picture 22" descr="Accenture Greater Than symbol in white">
            <a:extLst>
              <a:ext uri="{FF2B5EF4-FFF2-40B4-BE49-F238E27FC236}">
                <a16:creationId xmlns:a16="http://schemas.microsoft.com/office/drawing/2014/main" id="{78774BCE-242F-4FF9-9C01-D01B97743A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B33BA-8B14-4BE4-8987-4DD49076348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44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Gradient Dark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centure Gradient Dark">
            <a:extLst>
              <a:ext uri="{FF2B5EF4-FFF2-40B4-BE49-F238E27FC236}">
                <a16:creationId xmlns:a16="http://schemas.microsoft.com/office/drawing/2014/main" id="{AB47B586-CFEE-4C32-8227-001B5A89C3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</p:spTree>
    <p:extLst>
      <p:ext uri="{BB962C8B-B14F-4D97-AF65-F5344CB8AC3E}">
        <p14:creationId xmlns:p14="http://schemas.microsoft.com/office/powerpoint/2010/main" val="3329757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9121415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ECBE8-C9DE-46DF-9582-7DB75BEDF4F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Format Background… &gt; Solid fill &gt; Change to Dark Purple (Accent 3), Mid Purple (Accent 2) or Core Purple (Accent 1)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D9D8DCD-E7C3-4F1A-8A48-31319650A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B0B0C095-6C73-4899-AD8E-8F75768CF51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FE70C-67B2-45BA-88F7-45C14692FC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96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5AD31DD4-2506-4E03-897C-F4C8C020F0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39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headline here 54pt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A2CFACC-0767-48E1-9FD9-763E5025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GTS_WH" descr="Accenture Greater Than symbol in white">
            <a:extLst>
              <a:ext uri="{FF2B5EF4-FFF2-40B4-BE49-F238E27FC236}">
                <a16:creationId xmlns:a16="http://schemas.microsoft.com/office/drawing/2014/main" id="{AE479463-B4C9-4B9A-BE8B-62B5B9CF007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BAA91-4288-4230-8881-E1D51DEB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11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80EAEA1-D575-4107-8AFC-0CAE2D4FB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A237C-DB73-401B-BD5B-B8B913323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88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81D62B4-50F4-4143-BFCC-F5508365C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CFBA7-F1B1-4FF3-932C-7525FBDA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8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BF2C1-BAA9-4BAD-9934-C110D7303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30600-A2B3-4AAD-808D-56DA9B773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39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628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21F7E-CEFA-4A8F-862E-8631C40CEA2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94AA491-F1F8-4D38-B722-DB2F38B198B8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76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3608">
          <p15:clr>
            <a:srgbClr val="C35E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Logo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04FBB-E799-42A8-A4FA-483DC489523D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grpSp>
        <p:nvGrpSpPr>
          <p:cNvPr id="12" name="Logo_WH" descr="Accenture logo in white">
            <a:extLst>
              <a:ext uri="{FF2B5EF4-FFF2-40B4-BE49-F238E27FC236}">
                <a16:creationId xmlns:a16="http://schemas.microsoft.com/office/drawing/2014/main" id="{0D82E30B-4E95-4B73-9014-71990AE21DBE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08CD909-AC78-4980-BB04-8608F18CDC22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B5D8E88-5919-40A0-A4A4-2E6587AD687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1765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2160">
          <p15:clr>
            <a:srgbClr val="C35E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9756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NUL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tags" Target="../tags/tag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74208" y="-24325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5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>
            <a:extLst>
              <a:ext uri="{FF2B5EF4-FFF2-40B4-BE49-F238E27FC236}">
                <a16:creationId xmlns:a16="http://schemas.microsoft.com/office/drawing/2014/main" id="{77DDB142-D2CF-40B4-A01C-1017D011CA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6" imgW="395" imgH="396" progId="TCLayout.ActiveDocument.1">
                  <p:embed/>
                </p:oleObj>
              </mc:Choice>
              <mc:Fallback>
                <p:oleObj name="think-cell スライド" r:id="rId6" imgW="395" imgH="396" progId="TCLayout.ActiveDocument.1">
                  <p:embed/>
                  <p:pic>
                    <p:nvPicPr>
                      <p:cNvPr id="4" name="オブジェクト 3" hidden="1">
                        <a:extLst>
                          <a:ext uri="{FF2B5EF4-FFF2-40B4-BE49-F238E27FC236}">
                            <a16:creationId xmlns:a16="http://schemas.microsoft.com/office/drawing/2014/main" id="{77DDB142-D2CF-40B4-A01C-1017D011CA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正方形/長方形 4" hidden="1">
            <a:extLst>
              <a:ext uri="{FF2B5EF4-FFF2-40B4-BE49-F238E27FC236}">
                <a16:creationId xmlns:a16="http://schemas.microsoft.com/office/drawing/2014/main" id="{A7CD7099-4CF2-4A72-8769-1A42098B3C74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58709" cy="158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kumimoji="1" lang="ja-JP" altLang="en-US" sz="4800" b="0" i="0" baseline="0">
              <a:latin typeface="Meiryo UI" panose="020B0604030504040204" pitchFamily="50" charset="-128"/>
              <a:ea typeface="Meiryo UI" panose="020B0604030504040204" pitchFamily="50" charset="-128"/>
              <a:cs typeface="+mj-cs"/>
              <a:sym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31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95" r:id="rId2"/>
  </p:sldLayoutIdLst>
  <p:hf hdr="0" ftr="0" dt="0"/>
  <p:txStyles>
    <p:titleStyle>
      <a:lvl1pPr algn="ctr" defTabSz="914309" rtl="0" eaLnBrk="1" latinLnBrk="0" hangingPunct="1">
        <a:lnSpc>
          <a:spcPct val="90000"/>
        </a:lnSpc>
        <a:spcBef>
          <a:spcPct val="0"/>
        </a:spcBef>
        <a:buNone/>
        <a:defRPr kumimoji="1" sz="4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Meiryo UI" panose="020B0604030504040204" pitchFamily="50" charset="-128"/>
        </a:defRPr>
      </a:lvl1pPr>
    </p:titleStyle>
    <p:bodyStyle>
      <a:lvl1pPr marL="228577" indent="-228577" algn="ctr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1pPr>
      <a:lvl2pPr marL="685731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3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2pPr>
      <a:lvl3pPr marL="1142886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3pPr>
      <a:lvl4pPr marL="1600040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4pPr>
      <a:lvl5pPr marL="2057194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5pPr>
      <a:lvl6pPr marL="2514348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2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2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0392DB9-1922-8C08-8166-1BBC6E9773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415" imgH="416" progId="TCLayout.ActiveDocument.1">
                  <p:embed/>
                </p:oleObj>
              </mc:Choice>
              <mc:Fallback>
                <p:oleObj name="think-cell スライド" r:id="rId4" imgW="415" imgH="41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0392DB9-1922-8C08-8166-1BBC6E9773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lvl="0"/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en-US"/>
              <a:t>Place message here</a:t>
            </a:r>
          </a:p>
        </p:txBody>
      </p:sp>
    </p:spTree>
    <p:extLst>
      <p:ext uri="{BB962C8B-B14F-4D97-AF65-F5344CB8AC3E}">
        <p14:creationId xmlns:p14="http://schemas.microsoft.com/office/powerpoint/2010/main" val="290874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lang="en-US" sz="3000" b="1" kern="1200" dirty="0">
          <a:solidFill>
            <a:srgbClr val="000000"/>
          </a:solidFill>
          <a:latin typeface="Meiryo UI"/>
          <a:ea typeface="Meiryo UI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b="0" kern="1200" dirty="0">
          <a:solidFill>
            <a:srgbClr val="000000"/>
          </a:solidFill>
          <a:latin typeface="Meiryo UI"/>
          <a:ea typeface="Meiryo UI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lang="en-US" sz="16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2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000" b="1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9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  <p:sldLayoutId id="2147483774" r:id="rId29"/>
    <p:sldLayoutId id="2147483775" r:id="rId30"/>
    <p:sldLayoutId id="2147483776" r:id="rId31"/>
    <p:sldLayoutId id="2147483777" r:id="rId32"/>
    <p:sldLayoutId id="2147483778" r:id="rId33"/>
    <p:sldLayoutId id="2147483779" r:id="rId34"/>
    <p:sldLayoutId id="2147483780" r:id="rId35"/>
    <p:sldLayoutId id="2147483781" r:id="rId36"/>
    <p:sldLayoutId id="2147483782" r:id="rId37"/>
    <p:sldLayoutId id="2147483783" r:id="rId38"/>
    <p:sldLayoutId id="2147483784" r:id="rId39"/>
    <p:sldLayoutId id="2147483785" r:id="rId40"/>
    <p:sldLayoutId id="2147483786" r:id="rId41"/>
    <p:sldLayoutId id="2147483787" r:id="rId42"/>
    <p:sldLayoutId id="2147483788" r:id="rId43"/>
    <p:sldLayoutId id="2147483789" r:id="rId44"/>
    <p:sldLayoutId id="2147483790" r:id="rId45"/>
    <p:sldLayoutId id="2147483791" r:id="rId46"/>
    <p:sldLayoutId id="2147483792" r:id="rId47"/>
    <p:sldLayoutId id="2147483793" r:id="rId4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4b_m818EUs0?start=88&amp;feature=oembe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7e-KEHAmYZI?start=182&amp;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tOMuEWgnOp8?start=183&amp;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X3PTeUWjA3k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e-jp.org/contact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9A007E-FE4D-2C8B-9EC1-6118864A9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910374"/>
            <a:ext cx="11430000" cy="40006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ja-JP" altLang="en-US" sz="8000" b="1" dirty="0">
                <a:solidFill>
                  <a:srgbClr val="192F72"/>
                </a:solidFill>
              </a:rPr>
              <a:t>“考える力”を育てる授業、</a:t>
            </a:r>
            <a:br>
              <a:rPr lang="en-US" altLang="ja-JP" sz="8000" b="1" dirty="0">
                <a:solidFill>
                  <a:srgbClr val="192F72"/>
                </a:solidFill>
              </a:rPr>
            </a:br>
            <a:r>
              <a:rPr lang="ja-JP" altLang="en-US" sz="8000" b="1" dirty="0">
                <a:solidFill>
                  <a:srgbClr val="192F72"/>
                </a:solidFill>
              </a:rPr>
              <a:t>代わりにやります！</a:t>
            </a:r>
            <a:br>
              <a:rPr lang="en-US" altLang="ja-JP" b="1" dirty="0">
                <a:solidFill>
                  <a:srgbClr val="192F72"/>
                </a:solidFill>
              </a:rPr>
            </a:br>
            <a:r>
              <a:rPr lang="ja-JP" altLang="en-US" b="1" dirty="0">
                <a:solidFill>
                  <a:srgbClr val="192F72"/>
                </a:solidFill>
              </a:rPr>
              <a:t>─ゆら社長のジレンマで起業家教育─</a:t>
            </a:r>
            <a:endParaRPr lang="ja-JP" altLang="en-US" dirty="0">
              <a:solidFill>
                <a:srgbClr val="192F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58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58F3F2-E0C3-7229-B522-DF63BD45E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None/>
            </a:pPr>
            <a:r>
              <a:rPr lang="ja-JP" altLang="en-US" i="0" dirty="0">
                <a:solidFill>
                  <a:srgbClr val="192F72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ゆら社長のジレンマ　～考え、議論する道徳・キャリア教育～</a:t>
            </a:r>
          </a:p>
        </p:txBody>
      </p:sp>
      <p:pic>
        <p:nvPicPr>
          <p:cNvPr id="4" name="オンライン メディア 3" title="ゆら社長のジレンマ オープニング">
            <a:hlinkClick r:id="" action="ppaction://media"/>
            <a:extLst>
              <a:ext uri="{FF2B5EF4-FFF2-40B4-BE49-F238E27FC236}">
                <a16:creationId xmlns:a16="http://schemas.microsoft.com/office/drawing/2014/main" id="{6447DD11-F530-1FCB-8D56-A466EF70BB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96599" y="1049331"/>
            <a:ext cx="9598802" cy="542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7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CA3DD4-EBED-3F2A-D00C-75A5023910FC}"/>
              </a:ext>
            </a:extLst>
          </p:cNvPr>
          <p:cNvSpPr txBox="1">
            <a:spLocks/>
          </p:cNvSpPr>
          <p:nvPr/>
        </p:nvSpPr>
        <p:spPr>
          <a:xfrm>
            <a:off x="381000" y="523983"/>
            <a:ext cx="11430000" cy="5650786"/>
          </a:xfrm>
          <a:prstGeom prst="rect">
            <a:avLst/>
          </a:prstGeom>
        </p:spPr>
        <p:txBody>
          <a:bodyPr/>
          <a:lstStyle>
            <a:lvl1pPr marL="228577" indent="-228577" algn="ctr" defTabSz="9143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  <a:sym typeface="Meiryo UI" panose="020B0604030504040204" pitchFamily="50" charset="-128"/>
              </a:defRPr>
            </a:lvl1pPr>
            <a:lvl2pPr marL="685731" indent="-228577" algn="ctr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399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  <a:sym typeface="Meiryo UI" panose="020B0604030504040204" pitchFamily="50" charset="-128"/>
              </a:defRPr>
            </a:lvl2pPr>
            <a:lvl3pPr marL="1142886" indent="-228577" algn="ctr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999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  <a:sym typeface="Meiryo UI" panose="020B0604030504040204" pitchFamily="50" charset="-128"/>
              </a:defRPr>
            </a:lvl3pPr>
            <a:lvl4pPr marL="1600040" indent="-228577" algn="ctr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799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  <a:sym typeface="Meiryo UI" panose="020B0604030504040204" pitchFamily="50" charset="-128"/>
              </a:defRPr>
            </a:lvl4pPr>
            <a:lvl5pPr marL="2057194" indent="-228577" algn="ctr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799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  <a:sym typeface="Meiryo UI" panose="020B0604030504040204" pitchFamily="50" charset="-128"/>
              </a:defRPr>
            </a:lvl5pPr>
            <a:lvl6pPr marL="2514348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2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2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ゆら社長のジレンマは</a:t>
            </a:r>
            <a:r>
              <a:rPr lang="ja-JP" altLang="en-US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現実に起こり得る正解がない問い</a:t>
            </a: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に対し、参加する中学生は多様な視点・価値観をインプットに議論を重ね、</a:t>
            </a:r>
            <a:r>
              <a:rPr lang="ja-JP" altLang="en-US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意見を集約し、考えを導き、他人に対して説明する</a:t>
            </a: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ことを体験してもらうアクティブラーニングのプログラムです。</a:t>
            </a:r>
            <a:endParaRPr lang="en-US" altLang="ja-JP" b="0" dirty="0">
              <a:solidFill>
                <a:srgbClr val="192F72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  <a:p>
            <a:pPr marL="0" indent="0" algn="l">
              <a:lnSpc>
                <a:spcPct val="12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生徒は、未来の世界で観光業を営む会社の社員に任命され、</a:t>
            </a:r>
            <a:endParaRPr lang="en-US" altLang="ja-JP" b="0" dirty="0">
              <a:solidFill>
                <a:srgbClr val="192F72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課題１：ロボット雇用問題</a:t>
            </a:r>
            <a:endParaRPr lang="en-US" altLang="ja-JP" b="0" dirty="0">
              <a:solidFill>
                <a:srgbClr val="192F72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課題２：街並み問題</a:t>
            </a:r>
            <a:endParaRPr lang="en-US" altLang="ja-JP" b="0" dirty="0">
              <a:solidFill>
                <a:srgbClr val="192F72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課題３：ワークライフバランス</a:t>
            </a:r>
            <a:endParaRPr lang="en-US" altLang="ja-JP" b="0" dirty="0">
              <a:solidFill>
                <a:srgbClr val="192F72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  <a:p>
            <a:pPr marL="0" indent="0" algn="l">
              <a:lnSpc>
                <a:spcPct val="12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の</a:t>
            </a:r>
            <a:r>
              <a:rPr lang="en-US" altLang="ja-JP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3</a:t>
            </a: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つのテーマについて、</a:t>
            </a:r>
            <a:r>
              <a:rPr lang="ja-JP" altLang="en-US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経営的視点を持ちながら生徒の間で議論</a:t>
            </a:r>
            <a:r>
              <a:rPr lang="ja-JP" altLang="en-US" b="0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してもらいます。</a:t>
            </a:r>
          </a:p>
          <a:p>
            <a:pPr marL="0" indent="0" algn="l">
              <a:lnSpc>
                <a:spcPct val="12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ja-JP" altLang="en-US" dirty="0">
              <a:solidFill>
                <a:srgbClr val="192F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170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05DF2-CE93-CF59-73C8-AA8AF227D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0E4E00-19FB-A609-FAD4-7B6771438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rgbClr val="192F72"/>
                </a:solidFill>
              </a:rPr>
              <a:t>ゆら社長のジレンマ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D781D87A-ADEF-6266-DB9A-0C1C099ABE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307463"/>
              </p:ext>
            </p:extLst>
          </p:nvPr>
        </p:nvGraphicFramePr>
        <p:xfrm>
          <a:off x="696359" y="1202548"/>
          <a:ext cx="10738778" cy="5185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3421">
                  <a:extLst>
                    <a:ext uri="{9D8B030D-6E8A-4147-A177-3AD203B41FA5}">
                      <a16:colId xmlns:a16="http://schemas.microsoft.com/office/drawing/2014/main" val="3842216993"/>
                    </a:ext>
                  </a:extLst>
                </a:gridCol>
                <a:gridCol w="8445357">
                  <a:extLst>
                    <a:ext uri="{9D8B030D-6E8A-4147-A177-3AD203B41FA5}">
                      <a16:colId xmlns:a16="http://schemas.microsoft.com/office/drawing/2014/main" val="2912489673"/>
                    </a:ext>
                  </a:extLst>
                </a:gridCol>
              </a:tblGrid>
              <a:tr h="6241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i="0" kern="1200" dirty="0">
                          <a:solidFill>
                            <a:schemeClr val="bg1"/>
                          </a:solidFill>
                          <a:effectLst/>
                          <a:latin typeface="ゴシック" panose="020B0609070205080204" pitchFamily="49" charset="-128"/>
                          <a:ea typeface="ゴシック" panose="020B0609070205080204" pitchFamily="49" charset="-128"/>
                          <a:cs typeface="+mn-cs"/>
                        </a:rPr>
                        <a:t>対象</a:t>
                      </a:r>
                      <a:endParaRPr kumimoji="1" lang="ja-JP" altLang="en-US" sz="2000" b="1" dirty="0">
                        <a:solidFill>
                          <a:schemeClr val="bg1"/>
                        </a:solidFill>
                        <a:latin typeface="ゴシック" panose="020B0609070205080204" pitchFamily="49" charset="-128"/>
                        <a:ea typeface="ゴシック" panose="020B0609070205080204" pitchFamily="49" charset="-128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ゴシック" panose="020B0609070205080204" pitchFamily="49" charset="-128"/>
                          <a:ea typeface="ゴシック" panose="020B0609070205080204" pitchFamily="49" charset="-128"/>
                          <a:cs typeface="+mn-cs"/>
                        </a:rPr>
                        <a:t>中学校</a:t>
                      </a:r>
                      <a:r>
                        <a:rPr kumimoji="1" lang="en-US" altLang="ja-JP" sz="1800" b="0" i="0" kern="1200" dirty="0">
                          <a:solidFill>
                            <a:schemeClr val="tx1"/>
                          </a:solidFill>
                          <a:effectLst/>
                          <a:latin typeface="ゴシック" panose="020B0609070205080204" pitchFamily="49" charset="-128"/>
                          <a:ea typeface="ゴシック" panose="020B0609070205080204" pitchFamily="49" charset="-128"/>
                          <a:cs typeface="+mn-cs"/>
                        </a:rPr>
                        <a:t>1〜3</a:t>
                      </a:r>
                      <a:r>
                        <a:rPr kumimoji="1" lang="ja-JP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ゴシック" panose="020B0609070205080204" pitchFamily="49" charset="-128"/>
                          <a:ea typeface="ゴシック" panose="020B0609070205080204" pitchFamily="49" charset="-128"/>
                          <a:cs typeface="+mn-cs"/>
                        </a:rPr>
                        <a:t>年</a:t>
                      </a:r>
                      <a:endParaRPr kumimoji="1" lang="ja-JP" altLang="en-US" sz="1800" dirty="0">
                        <a:solidFill>
                          <a:schemeClr val="tx1"/>
                        </a:solidFill>
                        <a:latin typeface="ゴシック" panose="020B0609070205080204" pitchFamily="49" charset="-128"/>
                        <a:ea typeface="ゴシック" panose="020B0609070205080204" pitchFamily="49" charset="-128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430333"/>
                  </a:ext>
                </a:extLst>
              </a:tr>
              <a:tr h="6241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bg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教科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ゴシック" panose="020B0609070205080204" pitchFamily="49" charset="-128"/>
                          <a:ea typeface="ゴシック" panose="020B0609070205080204" pitchFamily="49" charset="-128"/>
                          <a:cs typeface="+mn-cs"/>
                        </a:rPr>
                        <a:t>道徳・総合的な学習の時間（キャリア教育）・社会科</a:t>
                      </a:r>
                      <a:endParaRPr kumimoji="1" lang="ja-JP" altLang="en-US" sz="1800" dirty="0">
                        <a:solidFill>
                          <a:schemeClr val="tx1"/>
                        </a:solidFill>
                        <a:latin typeface="ゴシック" panose="020B0609070205080204" pitchFamily="49" charset="-128"/>
                        <a:ea typeface="ゴシック" panose="020B0609070205080204" pitchFamily="49" charset="-128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112698"/>
                  </a:ext>
                </a:extLst>
              </a:tr>
              <a:tr h="6241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bg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時間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100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分 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(50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分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×2</a:t>
                      </a:r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コマ</a:t>
                      </a:r>
                      <a:r>
                        <a:rPr kumimoji="1" lang="en-US" altLang="ja-JP" sz="1800" dirty="0">
                          <a:solidFill>
                            <a:schemeClr val="tx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)</a:t>
                      </a:r>
                      <a:endParaRPr kumimoji="1" lang="ja-JP" altLang="en-US" sz="1800" dirty="0">
                        <a:solidFill>
                          <a:schemeClr val="tx1"/>
                        </a:solidFill>
                        <a:latin typeface="ゴシック" panose="020B0609070205080204" pitchFamily="49" charset="-128"/>
                        <a:ea typeface="ゴシック" panose="020B0609070205080204" pitchFamily="49" charset="-128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815563"/>
                  </a:ext>
                </a:extLst>
              </a:tr>
              <a:tr h="230468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bg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概要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会社が経営難に直面している中で、経営状況の改善の打ち手として「ロボットを雇用し人件費を削減するためにリストラをするか」、「従業員のリストラはせず新規事業を立ち上げるか」のどちらかの経営判断をクラス全体で行います。どちらの選択肢にもメリット、デメリットがある中で議論を進め、最終的に生徒は一つの判断を行います。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884489"/>
                  </a:ext>
                </a:extLst>
              </a:tr>
              <a:tr h="100830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bg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ねらい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solidFill>
                            <a:schemeClr val="tx1"/>
                          </a:solidFill>
                          <a:latin typeface="ゴシック" panose="020B0609070205080204" pitchFamily="49" charset="-128"/>
                          <a:ea typeface="ゴシック" panose="020B0609070205080204" pitchFamily="49" charset="-128"/>
                        </a:rPr>
                        <a:t>企業が蓄積したコミュニケーションスキルや、多様性を受け入れる態度、自分らしさの発信について授業を通して学習し、将来的に活躍できるようになる。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F7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252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0303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2CAF7-77DE-947E-BAD8-D320A95E3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515C5C-6CFF-74E8-CCBB-BD7C2F09A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ja-JP" altLang="en-US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課題１：ロボット雇用問題</a:t>
            </a:r>
            <a:endParaRPr lang="en-US" altLang="ja-JP" dirty="0">
              <a:solidFill>
                <a:srgbClr val="192F72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</p:txBody>
      </p:sp>
      <p:pic>
        <p:nvPicPr>
          <p:cNvPr id="4" name="オンライン メディア 3" title="ロボット雇用問題">
            <a:hlinkClick r:id="" action="ppaction://media"/>
            <a:extLst>
              <a:ext uri="{FF2B5EF4-FFF2-40B4-BE49-F238E27FC236}">
                <a16:creationId xmlns:a16="http://schemas.microsoft.com/office/drawing/2014/main" id="{3A80A1D7-051A-E205-294D-E72C1E66874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22175" y="1038392"/>
            <a:ext cx="9165690" cy="517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52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B3611-7CA1-1F89-F29F-480CBA538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7BE983-8743-D649-5B5C-4BEC9168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ja-JP" altLang="en-US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課題２：街並み問題</a:t>
            </a:r>
            <a:endParaRPr kumimoji="1" lang="ja-JP" altLang="en-US" dirty="0"/>
          </a:p>
        </p:txBody>
      </p:sp>
      <p:pic>
        <p:nvPicPr>
          <p:cNvPr id="4" name="オンライン メディア 3" title="街並み問題">
            <a:hlinkClick r:id="" action="ppaction://media"/>
            <a:extLst>
              <a:ext uri="{FF2B5EF4-FFF2-40B4-BE49-F238E27FC236}">
                <a16:creationId xmlns:a16="http://schemas.microsoft.com/office/drawing/2014/main" id="{42684BEA-6D7F-BC6D-5D03-8094335A21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64180" y="1041143"/>
            <a:ext cx="9463640" cy="534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6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89219-7CC8-BD36-C7F4-7EC6A0551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BF0AFA-2FD3-E8E8-7658-49D6C314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ja-JP" altLang="en-US" dirty="0">
                <a:solidFill>
                  <a:srgbClr val="192F72"/>
                </a:solidFill>
                <a:latin typeface="Yu Gothic" panose="020B0400000000000000" pitchFamily="50" charset="-128"/>
                <a:ea typeface="Yu Gothic" panose="020B0400000000000000" pitchFamily="50" charset="-128"/>
              </a:rPr>
              <a:t>課題３：ワークライフバランス</a:t>
            </a:r>
            <a:endParaRPr lang="en-US" altLang="ja-JP" dirty="0">
              <a:solidFill>
                <a:srgbClr val="192F72"/>
              </a:solidFill>
              <a:latin typeface="Yu Gothic" panose="020B0400000000000000" pitchFamily="50" charset="-128"/>
              <a:ea typeface="Yu Gothic" panose="020B0400000000000000" pitchFamily="50" charset="-128"/>
            </a:endParaRPr>
          </a:p>
        </p:txBody>
      </p:sp>
      <p:pic>
        <p:nvPicPr>
          <p:cNvPr id="4" name="オンライン メディア 3" title="ワークライフバランス">
            <a:hlinkClick r:id="" action="ppaction://media"/>
            <a:extLst>
              <a:ext uri="{FF2B5EF4-FFF2-40B4-BE49-F238E27FC236}">
                <a16:creationId xmlns:a16="http://schemas.microsoft.com/office/drawing/2014/main" id="{6D48BAE9-3086-BDA1-17BD-ED1C5E5135D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77818" y="1169555"/>
            <a:ext cx="9236364" cy="521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6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9EA80-1492-5C59-AFEB-CEC0A35F3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860425-6C4C-EE08-9602-176A15924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652" y="1779104"/>
            <a:ext cx="8855765" cy="254441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kumimoji="1" lang="ja-JP" altLang="en-US" sz="4000" dirty="0">
                <a:solidFill>
                  <a:srgbClr val="192F7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お問い合わせはこちら</a:t>
            </a:r>
            <a:r>
              <a:rPr kumimoji="1" lang="ja-JP" altLang="en-US" sz="4000" dirty="0">
                <a:solidFill>
                  <a:srgbClr val="192F72"/>
                </a:solidFill>
              </a:rPr>
              <a:t>！</a:t>
            </a:r>
            <a:br>
              <a:rPr kumimoji="1" lang="en-US" altLang="ja-JP" sz="4000" dirty="0">
                <a:solidFill>
                  <a:srgbClr val="192F72"/>
                </a:solidFill>
              </a:rPr>
            </a:br>
            <a:r>
              <a:rPr kumimoji="1" lang="en-US" altLang="ja-JP" sz="4000" dirty="0">
                <a:solidFill>
                  <a:srgbClr val="192F72"/>
                </a:solidFill>
              </a:rPr>
              <a:t>※</a:t>
            </a:r>
            <a:r>
              <a:rPr kumimoji="1" lang="ja-JP" altLang="en-US" sz="4000" dirty="0">
                <a:solidFill>
                  <a:srgbClr val="192F72"/>
                </a:solidFill>
              </a:rPr>
              <a:t>掲載ページ下の説明欄にもリンクあり</a:t>
            </a:r>
          </a:p>
        </p:txBody>
      </p:sp>
    </p:spTree>
    <p:extLst>
      <p:ext uri="{BB962C8B-B14F-4D97-AF65-F5344CB8AC3E}">
        <p14:creationId xmlns:p14="http://schemas.microsoft.com/office/powerpoint/2010/main" val="9232013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I7gg1d5MMII9a4lQzYO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F923E741-26DF-4855-9086-A2FB5A077DF7}" vid="{D3786805-4C07-42CC-9241-00C3AB350D39}"/>
    </a:ext>
  </a:extLst>
</a:theme>
</file>

<file path=ppt/theme/theme2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Century Gothic"/>
        <a:ea typeface="HGP創英角ｺﾞｼｯｸUB"/>
        <a:cs typeface=""/>
      </a:majorFont>
      <a:minorFont>
        <a:latin typeface="Century Gothic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48011" tIns="0" rIns="48011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100"/>
          </a:spcBef>
          <a:spcAft>
            <a:spcPts val="200"/>
          </a:spcAft>
          <a:buClrTx/>
          <a:buSzTx/>
          <a:buFontTx/>
          <a:buNone/>
          <a:tabLst/>
          <a:defRPr kumimoji="1" sz="1400" b="0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Meiryo UI" pitchFamily="50" charset="-128"/>
            <a:ea typeface="Meiryo UI" pitchFamily="50" charset="-128"/>
            <a:sym typeface="ヒラギノ角ゴ Pro W3" charset="0"/>
          </a:defRPr>
        </a:defPPr>
      </a:lstStyle>
    </a:spDef>
    <a:lnDef>
      <a:spPr>
        <a:ln w="9525">
          <a:solidFill>
            <a:schemeClr val="bg1">
              <a:lumMod val="50000"/>
            </a:schemeClr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kumimoji="1" sz="1800" dirty="0" smtClean="0">
            <a:latin typeface="+mn-ea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Accenture 2020">
  <a:themeElements>
    <a:clrScheme name="ユーザー定義 1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tIns="91440" bIns="91440" rtlCol="0" anchor="ctr"/>
      <a:lstStyle>
        <a:defPPr algn="ctr">
          <a:defRPr kumimoji="1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="ctr">
        <a:noAutofit/>
      </a:bodyPr>
      <a:lstStyle>
        <a:defPPr algn="ctr" defTabSz="228600">
          <a:spcAft>
            <a:spcPts val="1200"/>
          </a:spcAft>
          <a:defRPr kumimoji="1" sz="1600"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0AAAE6A5-A320-45BD-B396-08B8A6FB0380}" vid="{34FCC4C4-B9AB-4F6A-9DFC-C46F8F738C98}"/>
    </a:ext>
  </a:extLst>
</a:theme>
</file>

<file path=ppt/theme/theme4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IMP_Acc_PPT_Tmplt_Graphik_210225_Fixed_Accessible.potx" id="{80BF15C9-A5DA-472C-9F1E-82F4EBB43D59}" vid="{02DD174B-CE7A-418B-90DA-AC9D16AAE59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ワイド画面</PresentationFormat>
  <Paragraphs>23</Paragraphs>
  <Slides>8</Slides>
  <Notes>0</Notes>
  <HiddenSlides>0</HiddenSlides>
  <MMClips>4</MMClips>
  <ScaleCrop>false</ScaleCrop>
  <HeadingPairs>
    <vt:vector size="8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5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23" baseType="lpstr">
      <vt:lpstr>Meiryo UI</vt:lpstr>
      <vt:lpstr>System Font</vt:lpstr>
      <vt:lpstr>ゴシック</vt:lpstr>
      <vt:lpstr>Yu Gothic</vt:lpstr>
      <vt:lpstr>Yu Gothic</vt:lpstr>
      <vt:lpstr>Arial</vt:lpstr>
      <vt:lpstr>Graphik</vt:lpstr>
      <vt:lpstr>GT Sectra Fine Rg</vt:lpstr>
      <vt:lpstr>Palatino Linotype</vt:lpstr>
      <vt:lpstr>2_Accenture 2020</vt:lpstr>
      <vt:lpstr>4_Office テーマ</vt:lpstr>
      <vt:lpstr>4_Accenture 2020</vt:lpstr>
      <vt:lpstr>Accenture 2020</vt:lpstr>
      <vt:lpstr>Office Theme</vt:lpstr>
      <vt:lpstr>think-cell スライド</vt:lpstr>
      <vt:lpstr>“考える力”を育てる授業、 代わりにやります！ ─ゆら社長のジレンマで起業家教育─</vt:lpstr>
      <vt:lpstr>ゆら社長のジレンマ　～考え、議論する道徳・キャリア教育～</vt:lpstr>
      <vt:lpstr>PowerPoint プレゼンテーション</vt:lpstr>
      <vt:lpstr>ゆら社長のジレンマ</vt:lpstr>
      <vt:lpstr>課題１：ロボット雇用問題</vt:lpstr>
      <vt:lpstr>課題２：街並み問題</vt:lpstr>
      <vt:lpstr>課題３：ワークライフバランス</vt:lpstr>
      <vt:lpstr>お問い合わせはこちら！ ※掲載ページ下の説明欄にもリンクあり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2025-07-16T08:19:03Z</dcterms:created>
  <dcterms:modified xsi:type="dcterms:W3CDTF">2025-09-05T04:37:02Z</dcterms:modified>
</cp:coreProperties>
</file>